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3AAA9F-451C-499E-ADD8-276272ABA4CE}"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7E395523-7FD6-44B5-AA34-429169BC2F53}">
      <dgm:prSet phldrT="[Text]" custT="1"/>
      <dgm:spPr/>
      <dgm:t>
        <a:bodyPr/>
        <a:lstStyle/>
        <a:p>
          <a:r>
            <a:rPr lang="en-US" sz="1050" dirty="0" smtClean="0"/>
            <a:t>Rapport building</a:t>
          </a:r>
        </a:p>
        <a:p>
          <a:r>
            <a:rPr lang="en-US" sz="1050" dirty="0" smtClean="0"/>
            <a:t>(b) </a:t>
          </a:r>
          <a:endParaRPr lang="en-US" sz="1050" dirty="0"/>
        </a:p>
      </dgm:t>
    </dgm:pt>
    <dgm:pt modelId="{D4A5CCAF-9C6C-43D5-9E72-0AD2F68858EB}" type="parTrans" cxnId="{0A80694F-DECE-4A44-BF43-D9B96A2F0B89}">
      <dgm:prSet/>
      <dgm:spPr/>
      <dgm:t>
        <a:bodyPr/>
        <a:lstStyle/>
        <a:p>
          <a:endParaRPr lang="en-US"/>
        </a:p>
      </dgm:t>
    </dgm:pt>
    <dgm:pt modelId="{4E317B19-FB0D-46D4-B125-294B88D7C3AA}" type="sibTrans" cxnId="{0A80694F-DECE-4A44-BF43-D9B96A2F0B89}">
      <dgm:prSet/>
      <dgm:spPr/>
      <dgm:t>
        <a:bodyPr/>
        <a:lstStyle/>
        <a:p>
          <a:endParaRPr lang="en-US"/>
        </a:p>
      </dgm:t>
    </dgm:pt>
    <dgm:pt modelId="{BE3D1985-5939-4486-BF84-F47793C7DFBB}">
      <dgm:prSet phldrT="[Text]" custT="1"/>
      <dgm:spPr/>
      <dgm:t>
        <a:bodyPr/>
        <a:lstStyle/>
        <a:p>
          <a:r>
            <a:rPr lang="en-US" sz="1050" dirty="0" smtClean="0"/>
            <a:t>CBDR Assessment</a:t>
          </a:r>
        </a:p>
        <a:p>
          <a:r>
            <a:rPr lang="en-US" sz="1050" dirty="0" smtClean="0"/>
            <a:t>(c)  </a:t>
          </a:r>
          <a:endParaRPr lang="en-US" sz="1050" dirty="0"/>
        </a:p>
      </dgm:t>
    </dgm:pt>
    <dgm:pt modelId="{005DB83B-A8FE-4E7D-842D-AB89CD9D9757}" type="parTrans" cxnId="{A504A8BF-AEF7-4877-B4BC-11B25664DF81}">
      <dgm:prSet/>
      <dgm:spPr/>
      <dgm:t>
        <a:bodyPr/>
        <a:lstStyle/>
        <a:p>
          <a:endParaRPr lang="en-US"/>
        </a:p>
      </dgm:t>
    </dgm:pt>
    <dgm:pt modelId="{BF2AA2A8-031E-4794-9C21-F3C7B1F68D48}" type="sibTrans" cxnId="{A504A8BF-AEF7-4877-B4BC-11B25664DF81}">
      <dgm:prSet/>
      <dgm:spPr/>
      <dgm:t>
        <a:bodyPr/>
        <a:lstStyle/>
        <a:p>
          <a:endParaRPr lang="en-US"/>
        </a:p>
      </dgm:t>
    </dgm:pt>
    <dgm:pt modelId="{0169D918-95BD-48BC-BA73-9D5C8BE26469}">
      <dgm:prSet phldrT="[Text]"/>
      <dgm:spPr/>
      <dgm:t>
        <a:bodyPr/>
        <a:lstStyle/>
        <a:p>
          <a:r>
            <a:rPr lang="en-US" dirty="0" smtClean="0"/>
            <a:t>Community</a:t>
          </a:r>
        </a:p>
        <a:p>
          <a:r>
            <a:rPr lang="en-US" dirty="0" smtClean="0"/>
            <a:t>Implementation </a:t>
          </a:r>
        </a:p>
        <a:p>
          <a:r>
            <a:rPr lang="en-US" dirty="0" smtClean="0"/>
            <a:t>(f) </a:t>
          </a:r>
          <a:endParaRPr lang="en-US" dirty="0"/>
        </a:p>
      </dgm:t>
    </dgm:pt>
    <dgm:pt modelId="{4BBDEB40-2C97-4C99-8EB6-BF927EF3288A}" type="parTrans" cxnId="{E1C66E77-B1D0-48A1-B39C-38C98272BAC1}">
      <dgm:prSet/>
      <dgm:spPr/>
      <dgm:t>
        <a:bodyPr/>
        <a:lstStyle/>
        <a:p>
          <a:endParaRPr lang="en-US"/>
        </a:p>
      </dgm:t>
    </dgm:pt>
    <dgm:pt modelId="{35AC7F90-92B2-4DDA-990F-59D1A1FD5BFB}" type="sibTrans" cxnId="{E1C66E77-B1D0-48A1-B39C-38C98272BAC1}">
      <dgm:prSet/>
      <dgm:spPr/>
      <dgm:t>
        <a:bodyPr/>
        <a:lstStyle/>
        <a:p>
          <a:endParaRPr lang="en-US"/>
        </a:p>
      </dgm:t>
    </dgm:pt>
    <dgm:pt modelId="{A4B17C70-D8BA-4588-A38A-D41C8FE5EE0E}">
      <dgm:prSet phldrT="[Text]"/>
      <dgm:spPr/>
      <dgm:t>
        <a:bodyPr/>
        <a:lstStyle/>
        <a:p>
          <a:r>
            <a:rPr lang="en-US" dirty="0" smtClean="0"/>
            <a:t>Participatory</a:t>
          </a:r>
        </a:p>
        <a:p>
          <a:r>
            <a:rPr lang="en-US" dirty="0" smtClean="0"/>
            <a:t>Monitoring and </a:t>
          </a:r>
        </a:p>
        <a:p>
          <a:r>
            <a:rPr lang="en-US" dirty="0" smtClean="0"/>
            <a:t>Evaluation (g) </a:t>
          </a:r>
          <a:endParaRPr lang="en-US" dirty="0"/>
        </a:p>
      </dgm:t>
    </dgm:pt>
    <dgm:pt modelId="{E7A5E610-0D7A-4B90-84B2-C0A1E7EBEDBE}" type="parTrans" cxnId="{FBC93EB2-7799-40D2-B49C-A2A910A52231}">
      <dgm:prSet/>
      <dgm:spPr/>
      <dgm:t>
        <a:bodyPr/>
        <a:lstStyle/>
        <a:p>
          <a:endParaRPr lang="en-US"/>
        </a:p>
      </dgm:t>
    </dgm:pt>
    <dgm:pt modelId="{9CC6ED2A-B21E-4C71-8E9C-6411D0BA6F8B}" type="sibTrans" cxnId="{FBC93EB2-7799-40D2-B49C-A2A910A52231}">
      <dgm:prSet/>
      <dgm:spPr/>
      <dgm:t>
        <a:bodyPr/>
        <a:lstStyle/>
        <a:p>
          <a:endParaRPr lang="en-US"/>
        </a:p>
      </dgm:t>
    </dgm:pt>
    <dgm:pt modelId="{102023B4-8388-4792-8EDE-30879B25BB6F}">
      <dgm:prSet phldrT="[Text]" custT="1"/>
      <dgm:spPr/>
      <dgm:t>
        <a:bodyPr/>
        <a:lstStyle/>
        <a:p>
          <a:r>
            <a:rPr lang="en-US" sz="1050" dirty="0" smtClean="0"/>
            <a:t>Selecting the</a:t>
          </a:r>
        </a:p>
        <a:p>
          <a:r>
            <a:rPr lang="en-US" sz="1050" dirty="0" smtClean="0"/>
            <a:t>Community (a) </a:t>
          </a:r>
          <a:endParaRPr lang="en-US" sz="1050" dirty="0"/>
        </a:p>
      </dgm:t>
    </dgm:pt>
    <dgm:pt modelId="{A5B888A8-80CF-41C7-8A85-56558C5720FC}" type="parTrans" cxnId="{111151AF-E07C-4B26-88A8-E89F721100F1}">
      <dgm:prSet/>
      <dgm:spPr/>
      <dgm:t>
        <a:bodyPr/>
        <a:lstStyle/>
        <a:p>
          <a:endParaRPr lang="en-US"/>
        </a:p>
      </dgm:t>
    </dgm:pt>
    <dgm:pt modelId="{01254CF6-BE8B-4919-8665-03B11D28696F}" type="sibTrans" cxnId="{111151AF-E07C-4B26-88A8-E89F721100F1}">
      <dgm:prSet/>
      <dgm:spPr/>
      <dgm:t>
        <a:bodyPr/>
        <a:lstStyle/>
        <a:p>
          <a:endParaRPr lang="en-US"/>
        </a:p>
      </dgm:t>
    </dgm:pt>
    <dgm:pt modelId="{39F0C891-6540-4084-986A-74971C04331B}">
      <dgm:prSet/>
      <dgm:spPr/>
      <dgm:t>
        <a:bodyPr/>
        <a:lstStyle/>
        <a:p>
          <a:endParaRPr lang="en-US"/>
        </a:p>
      </dgm:t>
    </dgm:pt>
    <dgm:pt modelId="{5C1CC972-0500-497A-876F-9B954D809758}" type="parTrans" cxnId="{80B40E14-9D21-4F1F-B111-F9B99D3179F0}">
      <dgm:prSet/>
      <dgm:spPr/>
      <dgm:t>
        <a:bodyPr/>
        <a:lstStyle/>
        <a:p>
          <a:endParaRPr lang="en-US"/>
        </a:p>
      </dgm:t>
    </dgm:pt>
    <dgm:pt modelId="{DC491BDB-D705-4F77-9C5D-BA384A085B2F}" type="sibTrans" cxnId="{80B40E14-9D21-4F1F-B111-F9B99D3179F0}">
      <dgm:prSet/>
      <dgm:spPr/>
      <dgm:t>
        <a:bodyPr/>
        <a:lstStyle/>
        <a:p>
          <a:endParaRPr lang="en-US"/>
        </a:p>
      </dgm:t>
    </dgm:pt>
    <dgm:pt modelId="{A03E1F14-0A8B-4C59-B301-DBA4FAFE5822}">
      <dgm:prSet/>
      <dgm:spPr/>
      <dgm:t>
        <a:bodyPr/>
        <a:lstStyle/>
        <a:p>
          <a:endParaRPr lang="en-US"/>
        </a:p>
      </dgm:t>
    </dgm:pt>
    <dgm:pt modelId="{CED4BB10-2413-4403-AC59-0511AC1E5F3F}" type="parTrans" cxnId="{B917D002-529B-4E4D-B616-0FAE145D18AC}">
      <dgm:prSet/>
      <dgm:spPr/>
      <dgm:t>
        <a:bodyPr/>
        <a:lstStyle/>
        <a:p>
          <a:endParaRPr lang="en-US"/>
        </a:p>
      </dgm:t>
    </dgm:pt>
    <dgm:pt modelId="{A8433D91-F71B-4F75-9E6E-28226A97DA9A}" type="sibTrans" cxnId="{B917D002-529B-4E4D-B616-0FAE145D18AC}">
      <dgm:prSet/>
      <dgm:spPr/>
      <dgm:t>
        <a:bodyPr/>
        <a:lstStyle/>
        <a:p>
          <a:endParaRPr lang="en-US"/>
        </a:p>
      </dgm:t>
    </dgm:pt>
    <dgm:pt modelId="{9CF70378-4B98-48D1-A4AD-B686CE83DCDD}" type="pres">
      <dgm:prSet presAssocID="{C23AAA9F-451C-499E-ADD8-276272ABA4CE}" presName="cycle" presStyleCnt="0">
        <dgm:presLayoutVars>
          <dgm:dir/>
          <dgm:resizeHandles val="exact"/>
        </dgm:presLayoutVars>
      </dgm:prSet>
      <dgm:spPr/>
      <dgm:t>
        <a:bodyPr/>
        <a:lstStyle/>
        <a:p>
          <a:endParaRPr lang="en-US"/>
        </a:p>
      </dgm:t>
    </dgm:pt>
    <dgm:pt modelId="{A62056CA-75BC-4093-9A59-5CBA20DB1F21}" type="pres">
      <dgm:prSet presAssocID="{7E395523-7FD6-44B5-AA34-429169BC2F53}" presName="dummy" presStyleCnt="0"/>
      <dgm:spPr/>
    </dgm:pt>
    <dgm:pt modelId="{38404E54-06CD-454D-AA3F-C5043489BD91}" type="pres">
      <dgm:prSet presAssocID="{7E395523-7FD6-44B5-AA34-429169BC2F53}" presName="node" presStyleLbl="revTx" presStyleIdx="0" presStyleCnt="7" custScaleY="77275">
        <dgm:presLayoutVars>
          <dgm:bulletEnabled val="1"/>
        </dgm:presLayoutVars>
      </dgm:prSet>
      <dgm:spPr/>
      <dgm:t>
        <a:bodyPr/>
        <a:lstStyle/>
        <a:p>
          <a:endParaRPr lang="en-US"/>
        </a:p>
      </dgm:t>
    </dgm:pt>
    <dgm:pt modelId="{EF526520-55C1-41A2-9A99-AE69F42C6CE0}" type="pres">
      <dgm:prSet presAssocID="{4E317B19-FB0D-46D4-B125-294B88D7C3AA}" presName="sibTrans" presStyleLbl="node1" presStyleIdx="0" presStyleCnt="7"/>
      <dgm:spPr/>
      <dgm:t>
        <a:bodyPr/>
        <a:lstStyle/>
        <a:p>
          <a:endParaRPr lang="en-US"/>
        </a:p>
      </dgm:t>
    </dgm:pt>
    <dgm:pt modelId="{62F7A725-652D-4EFC-836D-894CD912B818}" type="pres">
      <dgm:prSet presAssocID="{BE3D1985-5939-4486-BF84-F47793C7DFBB}" presName="dummy" presStyleCnt="0"/>
      <dgm:spPr/>
    </dgm:pt>
    <dgm:pt modelId="{068CD7D3-8383-4174-8536-151023480E86}" type="pres">
      <dgm:prSet presAssocID="{BE3D1985-5939-4486-BF84-F47793C7DFBB}" presName="node" presStyleLbl="revTx" presStyleIdx="1" presStyleCnt="7">
        <dgm:presLayoutVars>
          <dgm:bulletEnabled val="1"/>
        </dgm:presLayoutVars>
      </dgm:prSet>
      <dgm:spPr/>
      <dgm:t>
        <a:bodyPr/>
        <a:lstStyle/>
        <a:p>
          <a:endParaRPr lang="en-US"/>
        </a:p>
      </dgm:t>
    </dgm:pt>
    <dgm:pt modelId="{2FE966B2-45A9-462D-9959-F342C3737518}" type="pres">
      <dgm:prSet presAssocID="{BF2AA2A8-031E-4794-9C21-F3C7B1F68D48}" presName="sibTrans" presStyleLbl="node1" presStyleIdx="1" presStyleCnt="7"/>
      <dgm:spPr/>
      <dgm:t>
        <a:bodyPr/>
        <a:lstStyle/>
        <a:p>
          <a:endParaRPr lang="en-US"/>
        </a:p>
      </dgm:t>
    </dgm:pt>
    <dgm:pt modelId="{DAF6FCB6-4F9F-418C-A692-5D03668026C6}" type="pres">
      <dgm:prSet presAssocID="{A03E1F14-0A8B-4C59-B301-DBA4FAFE5822}" presName="dummy" presStyleCnt="0"/>
      <dgm:spPr/>
    </dgm:pt>
    <dgm:pt modelId="{258907B1-FE84-4ABD-B3A6-EA33F85D703C}" type="pres">
      <dgm:prSet presAssocID="{A03E1F14-0A8B-4C59-B301-DBA4FAFE5822}" presName="node" presStyleLbl="revTx" presStyleIdx="2" presStyleCnt="7">
        <dgm:presLayoutVars>
          <dgm:bulletEnabled val="1"/>
        </dgm:presLayoutVars>
      </dgm:prSet>
      <dgm:spPr/>
      <dgm:t>
        <a:bodyPr/>
        <a:lstStyle/>
        <a:p>
          <a:endParaRPr lang="en-US"/>
        </a:p>
      </dgm:t>
    </dgm:pt>
    <dgm:pt modelId="{81507E7C-A6A0-4566-B97C-5D869C2D3BD7}" type="pres">
      <dgm:prSet presAssocID="{A8433D91-F71B-4F75-9E6E-28226A97DA9A}" presName="sibTrans" presStyleLbl="node1" presStyleIdx="2" presStyleCnt="7"/>
      <dgm:spPr/>
      <dgm:t>
        <a:bodyPr/>
        <a:lstStyle/>
        <a:p>
          <a:endParaRPr lang="en-US"/>
        </a:p>
      </dgm:t>
    </dgm:pt>
    <dgm:pt modelId="{4A4427EA-699E-4A78-9F44-9420323EA12B}" type="pres">
      <dgm:prSet presAssocID="{39F0C891-6540-4084-986A-74971C04331B}" presName="dummy" presStyleCnt="0"/>
      <dgm:spPr/>
    </dgm:pt>
    <dgm:pt modelId="{1D90CB13-5C20-4A76-B434-6A3DFF22B9B6}" type="pres">
      <dgm:prSet presAssocID="{39F0C891-6540-4084-986A-74971C04331B}" presName="node" presStyleLbl="revTx" presStyleIdx="3" presStyleCnt="7">
        <dgm:presLayoutVars>
          <dgm:bulletEnabled val="1"/>
        </dgm:presLayoutVars>
      </dgm:prSet>
      <dgm:spPr/>
      <dgm:t>
        <a:bodyPr/>
        <a:lstStyle/>
        <a:p>
          <a:endParaRPr lang="en-US"/>
        </a:p>
      </dgm:t>
    </dgm:pt>
    <dgm:pt modelId="{F9C03A92-78AD-48AB-9A33-0B990BBCB0A4}" type="pres">
      <dgm:prSet presAssocID="{DC491BDB-D705-4F77-9C5D-BA384A085B2F}" presName="sibTrans" presStyleLbl="node1" presStyleIdx="3" presStyleCnt="7"/>
      <dgm:spPr/>
      <dgm:t>
        <a:bodyPr/>
        <a:lstStyle/>
        <a:p>
          <a:endParaRPr lang="en-US"/>
        </a:p>
      </dgm:t>
    </dgm:pt>
    <dgm:pt modelId="{8DF869C0-EF32-4798-A1BF-D6BEC4AAEB53}" type="pres">
      <dgm:prSet presAssocID="{0169D918-95BD-48BC-BA73-9D5C8BE26469}" presName="dummy" presStyleCnt="0"/>
      <dgm:spPr/>
    </dgm:pt>
    <dgm:pt modelId="{D738E7D4-5663-47D3-AE55-43A3239DE518}" type="pres">
      <dgm:prSet presAssocID="{0169D918-95BD-48BC-BA73-9D5C8BE26469}" presName="node" presStyleLbl="revTx" presStyleIdx="4" presStyleCnt="7">
        <dgm:presLayoutVars>
          <dgm:bulletEnabled val="1"/>
        </dgm:presLayoutVars>
      </dgm:prSet>
      <dgm:spPr/>
      <dgm:t>
        <a:bodyPr/>
        <a:lstStyle/>
        <a:p>
          <a:endParaRPr lang="en-US"/>
        </a:p>
      </dgm:t>
    </dgm:pt>
    <dgm:pt modelId="{57FE7E02-A626-4029-B9F9-AB3E70C407D2}" type="pres">
      <dgm:prSet presAssocID="{35AC7F90-92B2-4DDA-990F-59D1A1FD5BFB}" presName="sibTrans" presStyleLbl="node1" presStyleIdx="4" presStyleCnt="7"/>
      <dgm:spPr/>
      <dgm:t>
        <a:bodyPr/>
        <a:lstStyle/>
        <a:p>
          <a:endParaRPr lang="en-US"/>
        </a:p>
      </dgm:t>
    </dgm:pt>
    <dgm:pt modelId="{AA4246FD-C77D-4C60-91DA-5FB86BAAC44C}" type="pres">
      <dgm:prSet presAssocID="{A4B17C70-D8BA-4588-A38A-D41C8FE5EE0E}" presName="dummy" presStyleCnt="0"/>
      <dgm:spPr/>
    </dgm:pt>
    <dgm:pt modelId="{14E40A81-7049-46DB-A05E-D59B01307188}" type="pres">
      <dgm:prSet presAssocID="{A4B17C70-D8BA-4588-A38A-D41C8FE5EE0E}" presName="node" presStyleLbl="revTx" presStyleIdx="5" presStyleCnt="7">
        <dgm:presLayoutVars>
          <dgm:bulletEnabled val="1"/>
        </dgm:presLayoutVars>
      </dgm:prSet>
      <dgm:spPr/>
      <dgm:t>
        <a:bodyPr/>
        <a:lstStyle/>
        <a:p>
          <a:endParaRPr lang="en-US"/>
        </a:p>
      </dgm:t>
    </dgm:pt>
    <dgm:pt modelId="{117A6076-E7D9-44FF-AB8B-E65FBA8126BC}" type="pres">
      <dgm:prSet presAssocID="{9CC6ED2A-B21E-4C71-8E9C-6411D0BA6F8B}" presName="sibTrans" presStyleLbl="node1" presStyleIdx="5" presStyleCnt="7"/>
      <dgm:spPr/>
      <dgm:t>
        <a:bodyPr/>
        <a:lstStyle/>
        <a:p>
          <a:endParaRPr lang="en-US"/>
        </a:p>
      </dgm:t>
    </dgm:pt>
    <dgm:pt modelId="{3B275DB9-80EE-4887-A151-DA54C3998E13}" type="pres">
      <dgm:prSet presAssocID="{102023B4-8388-4792-8EDE-30879B25BB6F}" presName="dummy" presStyleCnt="0"/>
      <dgm:spPr/>
    </dgm:pt>
    <dgm:pt modelId="{D5460145-5983-4F7E-A424-47C18A8E83CD}" type="pres">
      <dgm:prSet presAssocID="{102023B4-8388-4792-8EDE-30879B25BB6F}" presName="node" presStyleLbl="revTx" presStyleIdx="6" presStyleCnt="7" custScaleY="58661">
        <dgm:presLayoutVars>
          <dgm:bulletEnabled val="1"/>
        </dgm:presLayoutVars>
      </dgm:prSet>
      <dgm:spPr/>
      <dgm:t>
        <a:bodyPr/>
        <a:lstStyle/>
        <a:p>
          <a:endParaRPr lang="en-US"/>
        </a:p>
      </dgm:t>
    </dgm:pt>
    <dgm:pt modelId="{66C10041-6F30-4AEA-8FD3-B6DCA0976C93}" type="pres">
      <dgm:prSet presAssocID="{01254CF6-BE8B-4919-8665-03B11D28696F}" presName="sibTrans" presStyleLbl="node1" presStyleIdx="6" presStyleCnt="7" custLinFactNeighborX="3274" custLinFactNeighborY="-87"/>
      <dgm:spPr/>
      <dgm:t>
        <a:bodyPr/>
        <a:lstStyle/>
        <a:p>
          <a:endParaRPr lang="en-US"/>
        </a:p>
      </dgm:t>
    </dgm:pt>
  </dgm:ptLst>
  <dgm:cxnLst>
    <dgm:cxn modelId="{0A80694F-DECE-4A44-BF43-D9B96A2F0B89}" srcId="{C23AAA9F-451C-499E-ADD8-276272ABA4CE}" destId="{7E395523-7FD6-44B5-AA34-429169BC2F53}" srcOrd="0" destOrd="0" parTransId="{D4A5CCAF-9C6C-43D5-9E72-0AD2F68858EB}" sibTransId="{4E317B19-FB0D-46D4-B125-294B88D7C3AA}"/>
    <dgm:cxn modelId="{F0E807C0-AA39-442D-825C-8843C614AAD9}" type="presOf" srcId="{0169D918-95BD-48BC-BA73-9D5C8BE26469}" destId="{D738E7D4-5663-47D3-AE55-43A3239DE518}" srcOrd="0" destOrd="0" presId="urn:microsoft.com/office/officeart/2005/8/layout/cycle1"/>
    <dgm:cxn modelId="{B917D002-529B-4E4D-B616-0FAE145D18AC}" srcId="{C23AAA9F-451C-499E-ADD8-276272ABA4CE}" destId="{A03E1F14-0A8B-4C59-B301-DBA4FAFE5822}" srcOrd="2" destOrd="0" parTransId="{CED4BB10-2413-4403-AC59-0511AC1E5F3F}" sibTransId="{A8433D91-F71B-4F75-9E6E-28226A97DA9A}"/>
    <dgm:cxn modelId="{A7D0139F-719C-41F1-A75E-C82E8937DD2C}" type="presOf" srcId="{C23AAA9F-451C-499E-ADD8-276272ABA4CE}" destId="{9CF70378-4B98-48D1-A4AD-B686CE83DCDD}" srcOrd="0" destOrd="0" presId="urn:microsoft.com/office/officeart/2005/8/layout/cycle1"/>
    <dgm:cxn modelId="{60649C7F-F450-48F7-832D-FD3A57441385}" type="presOf" srcId="{39F0C891-6540-4084-986A-74971C04331B}" destId="{1D90CB13-5C20-4A76-B434-6A3DFF22B9B6}" srcOrd="0" destOrd="0" presId="urn:microsoft.com/office/officeart/2005/8/layout/cycle1"/>
    <dgm:cxn modelId="{C26FB108-2F61-4F13-B9D1-2C92C920E82A}" type="presOf" srcId="{35AC7F90-92B2-4DDA-990F-59D1A1FD5BFB}" destId="{57FE7E02-A626-4029-B9F9-AB3E70C407D2}" srcOrd="0" destOrd="0" presId="urn:microsoft.com/office/officeart/2005/8/layout/cycle1"/>
    <dgm:cxn modelId="{E1C66E77-B1D0-48A1-B39C-38C98272BAC1}" srcId="{C23AAA9F-451C-499E-ADD8-276272ABA4CE}" destId="{0169D918-95BD-48BC-BA73-9D5C8BE26469}" srcOrd="4" destOrd="0" parTransId="{4BBDEB40-2C97-4C99-8EB6-BF927EF3288A}" sibTransId="{35AC7F90-92B2-4DDA-990F-59D1A1FD5BFB}"/>
    <dgm:cxn modelId="{6846E4F3-FB06-474E-A655-278C02F00CC6}" type="presOf" srcId="{A8433D91-F71B-4F75-9E6E-28226A97DA9A}" destId="{81507E7C-A6A0-4566-B97C-5D869C2D3BD7}" srcOrd="0" destOrd="0" presId="urn:microsoft.com/office/officeart/2005/8/layout/cycle1"/>
    <dgm:cxn modelId="{FBC93EB2-7799-40D2-B49C-A2A910A52231}" srcId="{C23AAA9F-451C-499E-ADD8-276272ABA4CE}" destId="{A4B17C70-D8BA-4588-A38A-D41C8FE5EE0E}" srcOrd="5" destOrd="0" parTransId="{E7A5E610-0D7A-4B90-84B2-C0A1E7EBEDBE}" sibTransId="{9CC6ED2A-B21E-4C71-8E9C-6411D0BA6F8B}"/>
    <dgm:cxn modelId="{A504A8BF-AEF7-4877-B4BC-11B25664DF81}" srcId="{C23AAA9F-451C-499E-ADD8-276272ABA4CE}" destId="{BE3D1985-5939-4486-BF84-F47793C7DFBB}" srcOrd="1" destOrd="0" parTransId="{005DB83B-A8FE-4E7D-842D-AB89CD9D9757}" sibTransId="{BF2AA2A8-031E-4794-9C21-F3C7B1F68D48}"/>
    <dgm:cxn modelId="{1BBF6F77-89D7-4BE6-A5C6-0300421CEBF6}" type="presOf" srcId="{A03E1F14-0A8B-4C59-B301-DBA4FAFE5822}" destId="{258907B1-FE84-4ABD-B3A6-EA33F85D703C}" srcOrd="0" destOrd="0" presId="urn:microsoft.com/office/officeart/2005/8/layout/cycle1"/>
    <dgm:cxn modelId="{72A727A5-A999-426B-A113-D1E3E4606318}" type="presOf" srcId="{4E317B19-FB0D-46D4-B125-294B88D7C3AA}" destId="{EF526520-55C1-41A2-9A99-AE69F42C6CE0}" srcOrd="0" destOrd="0" presId="urn:microsoft.com/office/officeart/2005/8/layout/cycle1"/>
    <dgm:cxn modelId="{AFB6A116-B10A-4806-A195-1C3CFF381200}" type="presOf" srcId="{7E395523-7FD6-44B5-AA34-429169BC2F53}" destId="{38404E54-06CD-454D-AA3F-C5043489BD91}" srcOrd="0" destOrd="0" presId="urn:microsoft.com/office/officeart/2005/8/layout/cycle1"/>
    <dgm:cxn modelId="{0EB17E3F-77D5-4F83-BFBD-3543E194980C}" type="presOf" srcId="{BF2AA2A8-031E-4794-9C21-F3C7B1F68D48}" destId="{2FE966B2-45A9-462D-9959-F342C3737518}" srcOrd="0" destOrd="0" presId="urn:microsoft.com/office/officeart/2005/8/layout/cycle1"/>
    <dgm:cxn modelId="{7AD2CB30-E8B0-4A42-87FA-F48E4A2D69AF}" type="presOf" srcId="{A4B17C70-D8BA-4588-A38A-D41C8FE5EE0E}" destId="{14E40A81-7049-46DB-A05E-D59B01307188}" srcOrd="0" destOrd="0" presId="urn:microsoft.com/office/officeart/2005/8/layout/cycle1"/>
    <dgm:cxn modelId="{692762D9-5FCB-43B0-8545-4BEE823B1245}" type="presOf" srcId="{9CC6ED2A-B21E-4C71-8E9C-6411D0BA6F8B}" destId="{117A6076-E7D9-44FF-AB8B-E65FBA8126BC}" srcOrd="0" destOrd="0" presId="urn:microsoft.com/office/officeart/2005/8/layout/cycle1"/>
    <dgm:cxn modelId="{9257961C-85ED-433E-9310-A15A29DC24D4}" type="presOf" srcId="{BE3D1985-5939-4486-BF84-F47793C7DFBB}" destId="{068CD7D3-8383-4174-8536-151023480E86}" srcOrd="0" destOrd="0" presId="urn:microsoft.com/office/officeart/2005/8/layout/cycle1"/>
    <dgm:cxn modelId="{111151AF-E07C-4B26-88A8-E89F721100F1}" srcId="{C23AAA9F-451C-499E-ADD8-276272ABA4CE}" destId="{102023B4-8388-4792-8EDE-30879B25BB6F}" srcOrd="6" destOrd="0" parTransId="{A5B888A8-80CF-41C7-8A85-56558C5720FC}" sibTransId="{01254CF6-BE8B-4919-8665-03B11D28696F}"/>
    <dgm:cxn modelId="{80B40E14-9D21-4F1F-B111-F9B99D3179F0}" srcId="{C23AAA9F-451C-499E-ADD8-276272ABA4CE}" destId="{39F0C891-6540-4084-986A-74971C04331B}" srcOrd="3" destOrd="0" parTransId="{5C1CC972-0500-497A-876F-9B954D809758}" sibTransId="{DC491BDB-D705-4F77-9C5D-BA384A085B2F}"/>
    <dgm:cxn modelId="{780389E1-C0F0-480E-BD1F-AACE4427AEB0}" type="presOf" srcId="{DC491BDB-D705-4F77-9C5D-BA384A085B2F}" destId="{F9C03A92-78AD-48AB-9A33-0B990BBCB0A4}" srcOrd="0" destOrd="0" presId="urn:microsoft.com/office/officeart/2005/8/layout/cycle1"/>
    <dgm:cxn modelId="{2E68526F-1098-4E03-8BD1-C7F519228725}" type="presOf" srcId="{01254CF6-BE8B-4919-8665-03B11D28696F}" destId="{66C10041-6F30-4AEA-8FD3-B6DCA0976C93}" srcOrd="0" destOrd="0" presId="urn:microsoft.com/office/officeart/2005/8/layout/cycle1"/>
    <dgm:cxn modelId="{6A2B8D60-CC09-4CC8-825B-0DEAA34984BD}" type="presOf" srcId="{102023B4-8388-4792-8EDE-30879B25BB6F}" destId="{D5460145-5983-4F7E-A424-47C18A8E83CD}" srcOrd="0" destOrd="0" presId="urn:microsoft.com/office/officeart/2005/8/layout/cycle1"/>
    <dgm:cxn modelId="{2C446CD9-1E5B-4AC6-8E3E-9A71A8D79BBF}" type="presParOf" srcId="{9CF70378-4B98-48D1-A4AD-B686CE83DCDD}" destId="{A62056CA-75BC-4093-9A59-5CBA20DB1F21}" srcOrd="0" destOrd="0" presId="urn:microsoft.com/office/officeart/2005/8/layout/cycle1"/>
    <dgm:cxn modelId="{14796CF8-F53C-43B1-BCE4-624B3101AFE3}" type="presParOf" srcId="{9CF70378-4B98-48D1-A4AD-B686CE83DCDD}" destId="{38404E54-06CD-454D-AA3F-C5043489BD91}" srcOrd="1" destOrd="0" presId="urn:microsoft.com/office/officeart/2005/8/layout/cycle1"/>
    <dgm:cxn modelId="{C481FAD3-6FD4-498D-9733-E46C4A789823}" type="presParOf" srcId="{9CF70378-4B98-48D1-A4AD-B686CE83DCDD}" destId="{EF526520-55C1-41A2-9A99-AE69F42C6CE0}" srcOrd="2" destOrd="0" presId="urn:microsoft.com/office/officeart/2005/8/layout/cycle1"/>
    <dgm:cxn modelId="{EB98FB02-FE2C-45B2-B9BE-4B6324AD2C68}" type="presParOf" srcId="{9CF70378-4B98-48D1-A4AD-B686CE83DCDD}" destId="{62F7A725-652D-4EFC-836D-894CD912B818}" srcOrd="3" destOrd="0" presId="urn:microsoft.com/office/officeart/2005/8/layout/cycle1"/>
    <dgm:cxn modelId="{80945897-74C0-4E93-84BB-189C0776DAD6}" type="presParOf" srcId="{9CF70378-4B98-48D1-A4AD-B686CE83DCDD}" destId="{068CD7D3-8383-4174-8536-151023480E86}" srcOrd="4" destOrd="0" presId="urn:microsoft.com/office/officeart/2005/8/layout/cycle1"/>
    <dgm:cxn modelId="{5A22AFA2-70BB-4BF8-91C7-AFD792470DA2}" type="presParOf" srcId="{9CF70378-4B98-48D1-A4AD-B686CE83DCDD}" destId="{2FE966B2-45A9-462D-9959-F342C3737518}" srcOrd="5" destOrd="0" presId="urn:microsoft.com/office/officeart/2005/8/layout/cycle1"/>
    <dgm:cxn modelId="{39482551-2084-4302-86DA-767D9B0F847B}" type="presParOf" srcId="{9CF70378-4B98-48D1-A4AD-B686CE83DCDD}" destId="{DAF6FCB6-4F9F-418C-A692-5D03668026C6}" srcOrd="6" destOrd="0" presId="urn:microsoft.com/office/officeart/2005/8/layout/cycle1"/>
    <dgm:cxn modelId="{EE766756-D2D3-4A02-B2BF-853B22F7D398}" type="presParOf" srcId="{9CF70378-4B98-48D1-A4AD-B686CE83DCDD}" destId="{258907B1-FE84-4ABD-B3A6-EA33F85D703C}" srcOrd="7" destOrd="0" presId="urn:microsoft.com/office/officeart/2005/8/layout/cycle1"/>
    <dgm:cxn modelId="{50F435CC-A196-41A4-A223-CA3E02B018D8}" type="presParOf" srcId="{9CF70378-4B98-48D1-A4AD-B686CE83DCDD}" destId="{81507E7C-A6A0-4566-B97C-5D869C2D3BD7}" srcOrd="8" destOrd="0" presId="urn:microsoft.com/office/officeart/2005/8/layout/cycle1"/>
    <dgm:cxn modelId="{6FF1306C-C71C-4E84-AA0B-9620DA96F09E}" type="presParOf" srcId="{9CF70378-4B98-48D1-A4AD-B686CE83DCDD}" destId="{4A4427EA-699E-4A78-9F44-9420323EA12B}" srcOrd="9" destOrd="0" presId="urn:microsoft.com/office/officeart/2005/8/layout/cycle1"/>
    <dgm:cxn modelId="{CC86730B-726A-4660-A5C5-E99A05F2A883}" type="presParOf" srcId="{9CF70378-4B98-48D1-A4AD-B686CE83DCDD}" destId="{1D90CB13-5C20-4A76-B434-6A3DFF22B9B6}" srcOrd="10" destOrd="0" presId="urn:microsoft.com/office/officeart/2005/8/layout/cycle1"/>
    <dgm:cxn modelId="{07AEF512-88D9-4A13-8904-559CDF4EC486}" type="presParOf" srcId="{9CF70378-4B98-48D1-A4AD-B686CE83DCDD}" destId="{F9C03A92-78AD-48AB-9A33-0B990BBCB0A4}" srcOrd="11" destOrd="0" presId="urn:microsoft.com/office/officeart/2005/8/layout/cycle1"/>
    <dgm:cxn modelId="{A14015A8-2F39-46E3-9C18-1D81FE1FE209}" type="presParOf" srcId="{9CF70378-4B98-48D1-A4AD-B686CE83DCDD}" destId="{8DF869C0-EF32-4798-A1BF-D6BEC4AAEB53}" srcOrd="12" destOrd="0" presId="urn:microsoft.com/office/officeart/2005/8/layout/cycle1"/>
    <dgm:cxn modelId="{B3B578B4-493E-4903-B2C9-25F9BC2BEC97}" type="presParOf" srcId="{9CF70378-4B98-48D1-A4AD-B686CE83DCDD}" destId="{D738E7D4-5663-47D3-AE55-43A3239DE518}" srcOrd="13" destOrd="0" presId="urn:microsoft.com/office/officeart/2005/8/layout/cycle1"/>
    <dgm:cxn modelId="{BA1912FF-84AA-4E70-BAE2-CFEC84510E07}" type="presParOf" srcId="{9CF70378-4B98-48D1-A4AD-B686CE83DCDD}" destId="{57FE7E02-A626-4029-B9F9-AB3E70C407D2}" srcOrd="14" destOrd="0" presId="urn:microsoft.com/office/officeart/2005/8/layout/cycle1"/>
    <dgm:cxn modelId="{4E7F4865-3270-4487-8916-A79BE892369A}" type="presParOf" srcId="{9CF70378-4B98-48D1-A4AD-B686CE83DCDD}" destId="{AA4246FD-C77D-4C60-91DA-5FB86BAAC44C}" srcOrd="15" destOrd="0" presId="urn:microsoft.com/office/officeart/2005/8/layout/cycle1"/>
    <dgm:cxn modelId="{29D9EDEC-0629-4B04-BE04-49A7541E76CA}" type="presParOf" srcId="{9CF70378-4B98-48D1-A4AD-B686CE83DCDD}" destId="{14E40A81-7049-46DB-A05E-D59B01307188}" srcOrd="16" destOrd="0" presId="urn:microsoft.com/office/officeart/2005/8/layout/cycle1"/>
    <dgm:cxn modelId="{129D651F-2FEB-49D0-BFD2-46B0A73456FA}" type="presParOf" srcId="{9CF70378-4B98-48D1-A4AD-B686CE83DCDD}" destId="{117A6076-E7D9-44FF-AB8B-E65FBA8126BC}" srcOrd="17" destOrd="0" presId="urn:microsoft.com/office/officeart/2005/8/layout/cycle1"/>
    <dgm:cxn modelId="{6524DE9D-7BE4-40F9-BF24-D20E26492174}" type="presParOf" srcId="{9CF70378-4B98-48D1-A4AD-B686CE83DCDD}" destId="{3B275DB9-80EE-4887-A151-DA54C3998E13}" srcOrd="18" destOrd="0" presId="urn:microsoft.com/office/officeart/2005/8/layout/cycle1"/>
    <dgm:cxn modelId="{88C9569A-428F-425C-B574-8E8498CC168F}" type="presParOf" srcId="{9CF70378-4B98-48D1-A4AD-B686CE83DCDD}" destId="{D5460145-5983-4F7E-A424-47C18A8E83CD}" srcOrd="19" destOrd="0" presId="urn:microsoft.com/office/officeart/2005/8/layout/cycle1"/>
    <dgm:cxn modelId="{28D04232-E072-4145-9645-247AA9A5CEDB}" type="presParOf" srcId="{9CF70378-4B98-48D1-A4AD-B686CE83DCDD}" destId="{66C10041-6F30-4AEA-8FD3-B6DCA0976C93}"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04E54-06CD-454D-AA3F-C5043489BD91}">
      <dsp:nvSpPr>
        <dsp:cNvPr id="0" name=""/>
        <dsp:cNvSpPr/>
      </dsp:nvSpPr>
      <dsp:spPr>
        <a:xfrm>
          <a:off x="4550230" y="95982"/>
          <a:ext cx="818740" cy="63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Rapport building</a:t>
          </a:r>
        </a:p>
        <a:p>
          <a:pPr lvl="0" algn="ctr" defTabSz="466725">
            <a:lnSpc>
              <a:spcPct val="90000"/>
            </a:lnSpc>
            <a:spcBef>
              <a:spcPct val="0"/>
            </a:spcBef>
            <a:spcAft>
              <a:spcPct val="35000"/>
            </a:spcAft>
          </a:pPr>
          <a:r>
            <a:rPr lang="en-US" sz="1050" kern="1200" dirty="0" smtClean="0"/>
            <a:t>(b) </a:t>
          </a:r>
          <a:endParaRPr lang="en-US" sz="1050" kern="1200" dirty="0"/>
        </a:p>
      </dsp:txBody>
      <dsp:txXfrm>
        <a:off x="4550230" y="95982"/>
        <a:ext cx="818740" cy="632681"/>
      </dsp:txXfrm>
    </dsp:sp>
    <dsp:sp modelId="{EF526520-55C1-41A2-9A99-AE69F42C6CE0}">
      <dsp:nvSpPr>
        <dsp:cNvPr id="0" name=""/>
        <dsp:cNvSpPr/>
      </dsp:nvSpPr>
      <dsp:spPr>
        <a:xfrm>
          <a:off x="1994773" y="46544"/>
          <a:ext cx="4240052" cy="4240052"/>
        </a:xfrm>
        <a:prstGeom prst="circularArrow">
          <a:avLst>
            <a:gd name="adj1" fmla="val 3765"/>
            <a:gd name="adj2" fmla="val 234951"/>
            <a:gd name="adj3" fmla="val 19826438"/>
            <a:gd name="adj4" fmla="val 18606044"/>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68CD7D3-8383-4174-8536-151023480E86}">
      <dsp:nvSpPr>
        <dsp:cNvPr id="0" name=""/>
        <dsp:cNvSpPr/>
      </dsp:nvSpPr>
      <dsp:spPr>
        <a:xfrm>
          <a:off x="5603679" y="132393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CBDR Assessment</a:t>
          </a:r>
        </a:p>
        <a:p>
          <a:pPr lvl="0" algn="ctr" defTabSz="466725">
            <a:lnSpc>
              <a:spcPct val="90000"/>
            </a:lnSpc>
            <a:spcBef>
              <a:spcPct val="0"/>
            </a:spcBef>
            <a:spcAft>
              <a:spcPct val="35000"/>
            </a:spcAft>
          </a:pPr>
          <a:r>
            <a:rPr lang="en-US" sz="1050" kern="1200" dirty="0" smtClean="0"/>
            <a:t>(c)  </a:t>
          </a:r>
          <a:endParaRPr lang="en-US" sz="1050" kern="1200" dirty="0"/>
        </a:p>
      </dsp:txBody>
      <dsp:txXfrm>
        <a:off x="5603679" y="1323937"/>
        <a:ext cx="818740" cy="818740"/>
      </dsp:txXfrm>
    </dsp:sp>
    <dsp:sp modelId="{2FE966B2-45A9-462D-9959-F342C3737518}">
      <dsp:nvSpPr>
        <dsp:cNvPr id="0" name=""/>
        <dsp:cNvSpPr/>
      </dsp:nvSpPr>
      <dsp:spPr>
        <a:xfrm>
          <a:off x="1994773" y="46544"/>
          <a:ext cx="4240052" cy="4240052"/>
        </a:xfrm>
        <a:prstGeom prst="circularArrow">
          <a:avLst>
            <a:gd name="adj1" fmla="val 3765"/>
            <a:gd name="adj2" fmla="val 234951"/>
            <a:gd name="adj3" fmla="val 1229561"/>
            <a:gd name="adj4" fmla="val 21557814"/>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258907B1-FE84-4ABD-B3A6-EA33F85D703C}">
      <dsp:nvSpPr>
        <dsp:cNvPr id="0" name=""/>
        <dsp:cNvSpPr/>
      </dsp:nvSpPr>
      <dsp:spPr>
        <a:xfrm>
          <a:off x="5227708" y="297117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5227708" y="2971177"/>
        <a:ext cx="818740" cy="818740"/>
      </dsp:txXfrm>
    </dsp:sp>
    <dsp:sp modelId="{81507E7C-A6A0-4566-B97C-5D869C2D3BD7}">
      <dsp:nvSpPr>
        <dsp:cNvPr id="0" name=""/>
        <dsp:cNvSpPr/>
      </dsp:nvSpPr>
      <dsp:spPr>
        <a:xfrm>
          <a:off x="1994773" y="46544"/>
          <a:ext cx="4240052" cy="4240052"/>
        </a:xfrm>
        <a:prstGeom prst="circularArrow">
          <a:avLst>
            <a:gd name="adj1" fmla="val 3765"/>
            <a:gd name="adj2" fmla="val 234951"/>
            <a:gd name="adj3" fmla="val 4436830"/>
            <a:gd name="adj4" fmla="val 3308364"/>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1D90CB13-5C20-4A76-B434-6A3DFF22B9B6}">
      <dsp:nvSpPr>
        <dsp:cNvPr id="0" name=""/>
        <dsp:cNvSpPr/>
      </dsp:nvSpPr>
      <dsp:spPr>
        <a:xfrm>
          <a:off x="3705429" y="370426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3705429" y="3704267"/>
        <a:ext cx="818740" cy="818740"/>
      </dsp:txXfrm>
    </dsp:sp>
    <dsp:sp modelId="{F9C03A92-78AD-48AB-9A33-0B990BBCB0A4}">
      <dsp:nvSpPr>
        <dsp:cNvPr id="0" name=""/>
        <dsp:cNvSpPr/>
      </dsp:nvSpPr>
      <dsp:spPr>
        <a:xfrm>
          <a:off x="1994773" y="46544"/>
          <a:ext cx="4240052" cy="4240052"/>
        </a:xfrm>
        <a:prstGeom prst="circularArrow">
          <a:avLst>
            <a:gd name="adj1" fmla="val 3765"/>
            <a:gd name="adj2" fmla="val 234951"/>
            <a:gd name="adj3" fmla="val 7256685"/>
            <a:gd name="adj4" fmla="val 6128219"/>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D738E7D4-5663-47D3-AE55-43A3239DE518}">
      <dsp:nvSpPr>
        <dsp:cNvPr id="0" name=""/>
        <dsp:cNvSpPr/>
      </dsp:nvSpPr>
      <dsp:spPr>
        <a:xfrm>
          <a:off x="2183151" y="297117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Community</a:t>
          </a:r>
        </a:p>
        <a:p>
          <a:pPr lvl="0" algn="ctr" defTabSz="355600">
            <a:lnSpc>
              <a:spcPct val="90000"/>
            </a:lnSpc>
            <a:spcBef>
              <a:spcPct val="0"/>
            </a:spcBef>
            <a:spcAft>
              <a:spcPct val="35000"/>
            </a:spcAft>
          </a:pPr>
          <a:r>
            <a:rPr lang="en-US" sz="800" kern="1200" dirty="0" smtClean="0"/>
            <a:t>Implementation </a:t>
          </a:r>
        </a:p>
        <a:p>
          <a:pPr lvl="0" algn="ctr" defTabSz="355600">
            <a:lnSpc>
              <a:spcPct val="90000"/>
            </a:lnSpc>
            <a:spcBef>
              <a:spcPct val="0"/>
            </a:spcBef>
            <a:spcAft>
              <a:spcPct val="35000"/>
            </a:spcAft>
          </a:pPr>
          <a:r>
            <a:rPr lang="en-US" sz="800" kern="1200" dirty="0" smtClean="0"/>
            <a:t>(f) </a:t>
          </a:r>
          <a:endParaRPr lang="en-US" sz="800" kern="1200" dirty="0"/>
        </a:p>
      </dsp:txBody>
      <dsp:txXfrm>
        <a:off x="2183151" y="2971177"/>
        <a:ext cx="818740" cy="818740"/>
      </dsp:txXfrm>
    </dsp:sp>
    <dsp:sp modelId="{57FE7E02-A626-4029-B9F9-AB3E70C407D2}">
      <dsp:nvSpPr>
        <dsp:cNvPr id="0" name=""/>
        <dsp:cNvSpPr/>
      </dsp:nvSpPr>
      <dsp:spPr>
        <a:xfrm>
          <a:off x="1994773" y="46544"/>
          <a:ext cx="4240052" cy="4240052"/>
        </a:xfrm>
        <a:prstGeom prst="circularArrow">
          <a:avLst>
            <a:gd name="adj1" fmla="val 3765"/>
            <a:gd name="adj2" fmla="val 234951"/>
            <a:gd name="adj3" fmla="val 10607235"/>
            <a:gd name="adj4" fmla="val 9335488"/>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14E40A81-7049-46DB-A05E-D59B01307188}">
      <dsp:nvSpPr>
        <dsp:cNvPr id="0" name=""/>
        <dsp:cNvSpPr/>
      </dsp:nvSpPr>
      <dsp:spPr>
        <a:xfrm>
          <a:off x="1807179" y="132393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Participatory</a:t>
          </a:r>
        </a:p>
        <a:p>
          <a:pPr lvl="0" algn="ctr" defTabSz="355600">
            <a:lnSpc>
              <a:spcPct val="90000"/>
            </a:lnSpc>
            <a:spcBef>
              <a:spcPct val="0"/>
            </a:spcBef>
            <a:spcAft>
              <a:spcPct val="35000"/>
            </a:spcAft>
          </a:pPr>
          <a:r>
            <a:rPr lang="en-US" sz="800" kern="1200" dirty="0" smtClean="0"/>
            <a:t>Monitoring and </a:t>
          </a:r>
        </a:p>
        <a:p>
          <a:pPr lvl="0" algn="ctr" defTabSz="355600">
            <a:lnSpc>
              <a:spcPct val="90000"/>
            </a:lnSpc>
            <a:spcBef>
              <a:spcPct val="0"/>
            </a:spcBef>
            <a:spcAft>
              <a:spcPct val="35000"/>
            </a:spcAft>
          </a:pPr>
          <a:r>
            <a:rPr lang="en-US" sz="800" kern="1200" dirty="0" smtClean="0"/>
            <a:t>Evaluation (g) </a:t>
          </a:r>
          <a:endParaRPr lang="en-US" sz="800" kern="1200" dirty="0"/>
        </a:p>
      </dsp:txBody>
      <dsp:txXfrm>
        <a:off x="1807179" y="1323937"/>
        <a:ext cx="818740" cy="818740"/>
      </dsp:txXfrm>
    </dsp:sp>
    <dsp:sp modelId="{117A6076-E7D9-44FF-AB8B-E65FBA8126BC}">
      <dsp:nvSpPr>
        <dsp:cNvPr id="0" name=""/>
        <dsp:cNvSpPr/>
      </dsp:nvSpPr>
      <dsp:spPr>
        <a:xfrm>
          <a:off x="1994773" y="46544"/>
          <a:ext cx="4240052" cy="4240052"/>
        </a:xfrm>
        <a:prstGeom prst="circularArrow">
          <a:avLst>
            <a:gd name="adj1" fmla="val 3765"/>
            <a:gd name="adj2" fmla="val 234951"/>
            <a:gd name="adj3" fmla="val 13627718"/>
            <a:gd name="adj4" fmla="val 12338611"/>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D5460145-5983-4F7E-A424-47C18A8E83CD}">
      <dsp:nvSpPr>
        <dsp:cNvPr id="0" name=""/>
        <dsp:cNvSpPr/>
      </dsp:nvSpPr>
      <dsp:spPr>
        <a:xfrm>
          <a:off x="2860628" y="172183"/>
          <a:ext cx="818740" cy="480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Selecting the</a:t>
          </a:r>
        </a:p>
        <a:p>
          <a:pPr lvl="0" algn="ctr" defTabSz="466725">
            <a:lnSpc>
              <a:spcPct val="90000"/>
            </a:lnSpc>
            <a:spcBef>
              <a:spcPct val="0"/>
            </a:spcBef>
            <a:spcAft>
              <a:spcPct val="35000"/>
            </a:spcAft>
          </a:pPr>
          <a:r>
            <a:rPr lang="en-US" sz="1050" kern="1200" dirty="0" smtClean="0"/>
            <a:t>Community (a) </a:t>
          </a:r>
          <a:endParaRPr lang="en-US" sz="1050" kern="1200" dirty="0"/>
        </a:p>
      </dsp:txBody>
      <dsp:txXfrm>
        <a:off x="2860628" y="172183"/>
        <a:ext cx="818740" cy="480281"/>
      </dsp:txXfrm>
    </dsp:sp>
    <dsp:sp modelId="{66C10041-6F30-4AEA-8FD3-B6DCA0976C93}">
      <dsp:nvSpPr>
        <dsp:cNvPr id="0" name=""/>
        <dsp:cNvSpPr/>
      </dsp:nvSpPr>
      <dsp:spPr>
        <a:xfrm>
          <a:off x="2133593" y="42855"/>
          <a:ext cx="4240052" cy="4240052"/>
        </a:xfrm>
        <a:prstGeom prst="circularArrow">
          <a:avLst>
            <a:gd name="adj1" fmla="val 3765"/>
            <a:gd name="adj2" fmla="val 234951"/>
            <a:gd name="adj3" fmla="val 16740403"/>
            <a:gd name="adj4" fmla="val 15424646"/>
            <a:gd name="adj5" fmla="val 4393"/>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E39595C-3445-41A8-A952-3C0C2D2A177D}" type="datetimeFigureOut">
              <a:rPr lang="en-US" smtClean="0"/>
              <a:pPr/>
              <a:t>4/27/2017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6EE164F-0D5B-42CD-933F-A605F30ACF28}" type="slidenum">
              <a:rPr lang="en-US" smtClean="0"/>
              <a:pPr/>
              <a:t>‹#›</a:t>
            </a:fld>
            <a:endParaRPr lang="en-US"/>
          </a:p>
        </p:txBody>
      </p:sp>
    </p:spTree>
    <p:extLst>
      <p:ext uri="{BB962C8B-B14F-4D97-AF65-F5344CB8AC3E}">
        <p14:creationId xmlns:p14="http://schemas.microsoft.com/office/powerpoint/2010/main" val="20142211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B86C722-BA7E-499A-A5BC-4D6E8163714B}" type="datetimeFigureOut">
              <a:rPr lang="en-US" smtClean="0"/>
              <a:pPr/>
              <a:t>4/27/2017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E266F34-2F24-454C-A299-B9F0FD7038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266F34-2F24-454C-A299-B9F0FD7038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266F34-2F24-454C-A299-B9F0FD7038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266F34-2F24-454C-A299-B9F0FD7038C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266F34-2F24-454C-A299-B9F0FD7038C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E266F34-2F24-454C-A299-B9F0FD7038C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E266F34-2F24-454C-A299-B9F0FD7038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E266F34-2F24-454C-A299-B9F0FD7038C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86C722-BA7E-499A-A5BC-4D6E8163714B}" type="datetimeFigureOut">
              <a:rPr lang="en-US" smtClean="0"/>
              <a:pPr/>
              <a:t>4/27/2017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E266F34-2F24-454C-A299-B9F0FD7038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B86C722-BA7E-499A-A5BC-4D6E8163714B}" type="datetimeFigureOut">
              <a:rPr lang="en-US" smtClean="0"/>
              <a:pPr/>
              <a:t>4/27/2017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E266F34-2F24-454C-A299-B9F0FD7038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86C722-BA7E-499A-A5BC-4D6E8163714B}" type="datetimeFigureOut">
              <a:rPr lang="en-US" smtClean="0"/>
              <a:pPr/>
              <a:t>4/27/2017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E266F34-2F24-454C-A299-B9F0FD7038C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86C722-BA7E-499A-A5BC-4D6E8163714B}" type="datetimeFigureOut">
              <a:rPr lang="en-US" smtClean="0"/>
              <a:pPr/>
              <a:t>4/27/2017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E266F34-2F24-454C-A299-B9F0FD7038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Importance </a:t>
            </a:r>
            <a:r>
              <a:rPr lang="en-US" smtClean="0"/>
              <a:t>&amp; Process </a:t>
            </a:r>
            <a:r>
              <a:rPr lang="en-US" dirty="0"/>
              <a:t>of CBDRM</a:t>
            </a:r>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smtClean="0"/>
              <a:t>Ibrar</a:t>
            </a:r>
            <a:endParaRPr lang="en-US" dirty="0"/>
          </a:p>
        </p:txBody>
      </p:sp>
    </p:spTree>
    <p:extLst>
      <p:ext uri="{BB962C8B-B14F-4D97-AF65-F5344CB8AC3E}">
        <p14:creationId xmlns:p14="http://schemas.microsoft.com/office/powerpoint/2010/main" val="30949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dirty="0" smtClean="0"/>
              <a:t>	The first task of local authorities is to conduct a detailed risks assessment survey of the whole area under its jurisdiction. The selection of community for implementation of CBDRM activities depends upon a number of factors and criteria but most importantly the risk exposure of the particular community. Given below is a list of criteria for identifying communities for CBDRM activities:</a:t>
            </a:r>
            <a:endParaRPr lang="en-US" dirty="0"/>
          </a:p>
        </p:txBody>
      </p:sp>
      <p:sp>
        <p:nvSpPr>
          <p:cNvPr id="3" name="Title 2"/>
          <p:cNvSpPr>
            <a:spLocks noGrp="1"/>
          </p:cNvSpPr>
          <p:nvPr>
            <p:ph type="title"/>
          </p:nvPr>
        </p:nvSpPr>
        <p:spPr/>
        <p:txBody>
          <a:bodyPr>
            <a:normAutofit/>
          </a:bodyPr>
          <a:lstStyle/>
          <a:p>
            <a:r>
              <a:rPr lang="en-US" dirty="0" smtClean="0"/>
              <a:t>a. Selecting the community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Severity of communities exposure to risk 	(level of vulnerability)</a:t>
            </a:r>
          </a:p>
          <a:p>
            <a:pPr>
              <a:buNone/>
            </a:pPr>
            <a:r>
              <a:rPr lang="en-US" dirty="0" smtClean="0"/>
              <a:t>⇒ Number of people to benefiting</a:t>
            </a:r>
          </a:p>
          <a:p>
            <a:pPr>
              <a:buNone/>
            </a:pPr>
            <a:r>
              <a:rPr lang="en-US" dirty="0" smtClean="0"/>
              <a:t>⇒ willingness of communities to engage in 	DRR activities</a:t>
            </a:r>
          </a:p>
          <a:p>
            <a:pPr>
              <a:buNone/>
            </a:pPr>
            <a:r>
              <a:rPr lang="en-US" dirty="0" smtClean="0"/>
              <a:t>⇒ Poverty status of the community</a:t>
            </a:r>
          </a:p>
          <a:p>
            <a:pPr>
              <a:buNone/>
            </a:pPr>
            <a:r>
              <a:rPr lang="en-US" dirty="0" smtClean="0"/>
              <a:t>⇒ Governmental priority of physical social and 	economic vulnerability</a:t>
            </a:r>
          </a:p>
          <a:p>
            <a:pPr>
              <a:buNone/>
            </a:pPr>
            <a:r>
              <a:rPr lang="en-US" dirty="0" smtClean="0"/>
              <a:t>⇒ Budget availability</a:t>
            </a:r>
          </a:p>
          <a:p>
            <a:pPr>
              <a:buNone/>
            </a:pPr>
            <a:r>
              <a:rPr lang="en-US" dirty="0" smtClean="0"/>
              <a:t>⇒ Accessibility (convenience)</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All of the above mentioned criteria would not be equally important in given area. The local</a:t>
            </a:r>
          </a:p>
          <a:p>
            <a:pPr>
              <a:buNone/>
            </a:pPr>
            <a:r>
              <a:rPr lang="en-US" dirty="0" smtClean="0"/>
              <a:t>	authority can make decisions on the basis of factors that might be more important locally, than the others. A thorough survey will need to be conducted for the identification of vulnerable communities.</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buNone/>
            </a:pPr>
            <a:r>
              <a:rPr lang="en-US" dirty="0" smtClean="0"/>
              <a:t>	Once the most vulnerable communities are identified it would be important to understand the local social relationships and power structures key economic groups and to build the good informal relationship with the local people.</a:t>
            </a:r>
          </a:p>
          <a:p>
            <a:pPr algn="just">
              <a:buNone/>
            </a:pPr>
            <a:r>
              <a:rPr lang="en-US" dirty="0" smtClean="0"/>
              <a:t>	Local authorities supporting the community in disaster risk reduction need to build a picture of nature and needs and resources of the community.  This step usually involves interacting and integrating with the community and gathering basic information to have a general description of the community. </a:t>
            </a:r>
            <a:endParaRPr lang="en-US" dirty="0"/>
          </a:p>
        </p:txBody>
      </p:sp>
      <p:sp>
        <p:nvSpPr>
          <p:cNvPr id="3" name="Title 2"/>
          <p:cNvSpPr>
            <a:spLocks noGrp="1"/>
          </p:cNvSpPr>
          <p:nvPr>
            <p:ph type="title"/>
          </p:nvPr>
        </p:nvSpPr>
        <p:spPr/>
        <p:txBody>
          <a:bodyPr>
            <a:normAutofit fontScale="90000"/>
          </a:bodyPr>
          <a:lstStyle/>
          <a:p>
            <a:pPr algn="ctr"/>
            <a:r>
              <a:rPr lang="en-US" dirty="0" smtClean="0"/>
              <a:t>b. Rapport Building and Understanding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A relationship of trust and friendship is key in facilitating effective participation. If community members have trust in the outsiders who are working with them, then open sharing about issues, problems concerns and solution can take place. Local Authorities can take a number of actions in order to develop trust, with and understanding of the community. This can include the following: </a:t>
            </a:r>
            <a:endParaRPr lang="en-US" dirty="0"/>
          </a:p>
        </p:txBody>
      </p:sp>
      <p:sp>
        <p:nvSpPr>
          <p:cNvPr id="3" name="Title 2"/>
          <p:cNvSpPr>
            <a:spLocks noGrp="1"/>
          </p:cNvSpPr>
          <p:nvPr>
            <p:ph type="title"/>
          </p:nvPr>
        </p:nvSpPr>
        <p:spPr/>
        <p:txBody>
          <a:bodyPr/>
          <a:lstStyle/>
          <a:p>
            <a:r>
              <a:rPr lang="en-US" dirty="0" smtClean="0"/>
              <a:t>…Contd.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Living in the community</a:t>
            </a:r>
          </a:p>
          <a:p>
            <a:r>
              <a:rPr lang="en-US" dirty="0" smtClean="0"/>
              <a:t> Being transparent and open about their purpose</a:t>
            </a:r>
          </a:p>
          <a:p>
            <a:r>
              <a:rPr lang="en-US" dirty="0" smtClean="0"/>
              <a:t> Participating in daily life activities in the community and cultural events</a:t>
            </a:r>
          </a:p>
          <a:p>
            <a:r>
              <a:rPr lang="en-US" dirty="0" smtClean="0"/>
              <a:t> Listening to the issue and problems of local people</a:t>
            </a:r>
          </a:p>
          <a:p>
            <a:r>
              <a:rPr lang="en-US" dirty="0" smtClean="0"/>
              <a:t> Learning new skills from local people</a:t>
            </a:r>
          </a:p>
          <a:p>
            <a:r>
              <a:rPr lang="en-US" dirty="0" smtClean="0"/>
              <a:t> Performing local tasks</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buNone/>
            </a:pPr>
            <a:r>
              <a:rPr lang="en-US" dirty="0" smtClean="0"/>
              <a:t>	The behavior of LA staff is very important in establishing a proper relationship of trust and openness. Ways in which they should behave include: </a:t>
            </a:r>
          </a:p>
          <a:p>
            <a:pPr algn="just">
              <a:buNone/>
            </a:pPr>
            <a:r>
              <a:rPr lang="en-US" dirty="0" smtClean="0"/>
              <a:t>⇒ Show humility (humbleness)</a:t>
            </a:r>
          </a:p>
          <a:p>
            <a:pPr algn="just">
              <a:buNone/>
            </a:pPr>
            <a:r>
              <a:rPr lang="en-US" dirty="0" smtClean="0"/>
              <a:t>⇒ Understand local culture, problems and way of life</a:t>
            </a:r>
          </a:p>
          <a:p>
            <a:pPr algn="just">
              <a:buNone/>
            </a:pPr>
            <a:r>
              <a:rPr lang="en-US" dirty="0" smtClean="0"/>
              <a:t>⇒ Be tolerant</a:t>
            </a:r>
          </a:p>
          <a:p>
            <a:pPr algn="just">
              <a:buNone/>
            </a:pPr>
            <a:r>
              <a:rPr lang="en-US" dirty="0" smtClean="0"/>
              <a:t>⇒ Have interest in what people have to say</a:t>
            </a:r>
          </a:p>
          <a:p>
            <a:pPr algn="just">
              <a:buNone/>
            </a:pPr>
            <a:r>
              <a:rPr lang="en-US" dirty="0" smtClean="0"/>
              <a:t>⇒ Be observant rather than judgmental</a:t>
            </a:r>
          </a:p>
          <a:p>
            <a:pPr algn="just">
              <a:buNone/>
            </a:pPr>
            <a:r>
              <a:rPr lang="en-US" dirty="0" smtClean="0"/>
              <a:t>⇒ Have confidence that local people can achieve what they set out to do and transmit  that confidence.</a:t>
            </a:r>
          </a:p>
          <a:p>
            <a:pPr algn="just">
              <a:buNone/>
            </a:pP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buNone/>
            </a:pPr>
            <a:r>
              <a:rPr lang="en-US" dirty="0" smtClean="0"/>
              <a:t>	Community Based </a:t>
            </a:r>
            <a:r>
              <a:rPr lang="en-US" sz="2800" dirty="0" smtClean="0"/>
              <a:t>Participatory </a:t>
            </a:r>
            <a:r>
              <a:rPr lang="en-US" dirty="0" smtClean="0"/>
              <a:t>Disaster Risk Assessment is a process to identify the risk the communities, villages face and how people overcome those risks. This will be conducted in most vulnerable and priority communities. This process involves hazard assessments, vulnerability assessment, capacity assessment, analysis and prioritization of risk.  The CBPDRA will be conducted by the Local Authorities with the involvement of the local people, community leaders and subject experts.</a:t>
            </a:r>
          </a:p>
          <a:p>
            <a:pPr>
              <a:buNone/>
            </a:pPr>
            <a:endParaRPr lang="en-US" dirty="0"/>
          </a:p>
        </p:txBody>
      </p:sp>
      <p:sp>
        <p:nvSpPr>
          <p:cNvPr id="3" name="Title 2"/>
          <p:cNvSpPr>
            <a:spLocks noGrp="1"/>
          </p:cNvSpPr>
          <p:nvPr>
            <p:ph type="title"/>
          </p:nvPr>
        </p:nvSpPr>
        <p:spPr>
          <a:xfrm>
            <a:off x="457200" y="0"/>
            <a:ext cx="8229600" cy="1417638"/>
          </a:xfrm>
        </p:spPr>
        <p:txBody>
          <a:bodyPr>
            <a:normAutofit fontScale="90000"/>
          </a:bodyPr>
          <a:lstStyle/>
          <a:p>
            <a:pPr algn="ctr"/>
            <a:r>
              <a:rPr lang="en-US" sz="3100" dirty="0" smtClean="0"/>
              <a:t/>
            </a:r>
            <a:br>
              <a:rPr lang="en-US" sz="3100" dirty="0" smtClean="0"/>
            </a:br>
            <a:r>
              <a:rPr lang="en-US" sz="3100" dirty="0" smtClean="0"/>
              <a:t>C. Community Based Participatory Disaster Risk Assessment (CBPDRA)</a:t>
            </a: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buNone/>
            </a:pPr>
            <a:r>
              <a:rPr lang="en-US" dirty="0" smtClean="0"/>
              <a:t>	At this stage, further analysis will be conducted jointly by the local authorities and communities to analyze the risks and identify strategies and solutions to address them. Based on this analysis a detailed risk reduction and response plan will be developed for the particular communities. The planning process will involve analysis of local stakeholder and local resources. Roles and responsibilities of the various stakeholders for implementation of activities will be clarified.</a:t>
            </a:r>
          </a:p>
          <a:p>
            <a:pPr>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D. Community Based Disaster Risk Management Planning (CBDRMP)</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buNone/>
            </a:pPr>
            <a:r>
              <a:rPr lang="en-US" dirty="0" smtClean="0"/>
              <a:t>	To effectively undertake risk reduction measures, it is best to have an organization within the community that will deal with disaster risk management. The form of organization can vary depending upon the situation in the community. It is important to have an understanding of existing organizations within the community. A disaster management committee can be one of the communities within an existing organization.</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E. Capacity Building of CBDRM Organizations</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‘Community-based disaster risk management (CBDRM) is a process in which at-risk communities are actively engaged in the identification, analysis, treatment, monitoring and evaluation of disaster risks in order to reduce their vulnerabilities and enhance their capacities</a:t>
            </a:r>
            <a:r>
              <a:rPr lang="en-US" dirty="0" smtClean="0"/>
              <a:t>’.</a:t>
            </a:r>
            <a:r>
              <a:rPr lang="en-US" dirty="0"/>
              <a:t> This means that people are at the heart of decision making and implementation of disaster risk management activities. </a:t>
            </a:r>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270794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dirty="0" smtClean="0"/>
              <a:t>	However, if there is no organization yet in the</a:t>
            </a:r>
          </a:p>
          <a:p>
            <a:pPr algn="just">
              <a:buNone/>
            </a:pPr>
            <a:r>
              <a:rPr lang="en-US" dirty="0" smtClean="0"/>
              <a:t>	community, a community disaster management organization (CDRMO) can be initiated. The	objective of the CDRMO is to enable communities to become better prepared for implementing	disasters and to become disaster resilient in long term.</a:t>
            </a:r>
          </a:p>
          <a:p>
            <a:pPr>
              <a:buNone/>
            </a:pP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buNone/>
            </a:pPr>
            <a:r>
              <a:rPr lang="en-US" dirty="0" smtClean="0"/>
              <a:t>	The implementation of the plan should be done through the community organization at community level with support from local authorities and technical and research institutions. The implementation process will include various structural and non-structural activities; e.g. community training, disaster response drills, community early warning systems, disaster elastic construction of houses, forest plantation, construction of  bridges etc for vulnerability reduction and hazard mitigation.</a:t>
            </a:r>
            <a:endParaRPr lang="en-US" dirty="0"/>
          </a:p>
        </p:txBody>
      </p:sp>
      <p:sp>
        <p:nvSpPr>
          <p:cNvPr id="3" name="Title 2"/>
          <p:cNvSpPr>
            <a:spLocks noGrp="1"/>
          </p:cNvSpPr>
          <p:nvPr>
            <p:ph type="title"/>
          </p:nvPr>
        </p:nvSpPr>
        <p:spPr/>
        <p:txBody>
          <a:bodyPr>
            <a:normAutofit fontScale="90000"/>
          </a:bodyPr>
          <a:lstStyle/>
          <a:p>
            <a:pPr algn="ctr"/>
            <a:r>
              <a:rPr lang="en-US" dirty="0" smtClean="0"/>
              <a:t>f. Community Managed Implementation.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community-based organization would be responsible for overall management of the disaster management activities. The Local Authority should play a facilitating and coordinating role for the implementation of the community plan and mobilization of the resources. </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smtClean="0"/>
              <a:t> 	Participatory </a:t>
            </a:r>
            <a:r>
              <a:rPr lang="en-US" dirty="0" smtClean="0"/>
              <a:t>Community Monitoring and Evaluation (PCME) involves the local community, development agencies, local authorities and other stake holders in measuring the progress made, and identifying necessary follow-up actions. The approach assumes that all concerned parties need to know effective and project efforts have been.</a:t>
            </a:r>
            <a:endParaRPr lang="en-US" dirty="0"/>
          </a:p>
        </p:txBody>
      </p:sp>
      <p:sp>
        <p:nvSpPr>
          <p:cNvPr id="3" name="Title 2"/>
          <p:cNvSpPr>
            <a:spLocks noGrp="1"/>
          </p:cNvSpPr>
          <p:nvPr>
            <p:ph type="title"/>
          </p:nvPr>
        </p:nvSpPr>
        <p:spPr/>
        <p:txBody>
          <a:bodyPr>
            <a:normAutofit fontScale="90000"/>
          </a:bodyPr>
          <a:lstStyle/>
          <a:p>
            <a:r>
              <a:rPr lang="en-US" dirty="0" smtClean="0"/>
              <a:t>g. Participatory Community Monitoring and Evaluation (PCME)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a:t>The involvement of most vulnerable social groups is considered as </a:t>
            </a:r>
            <a:r>
              <a:rPr lang="en-US" dirty="0" smtClean="0"/>
              <a:t>paramount (dominant)  </a:t>
            </a:r>
            <a:r>
              <a:rPr lang="en-US" dirty="0"/>
              <a:t>in this process, while the support of the least vulnerable groups to them is necessary for successful implementation. </a:t>
            </a:r>
            <a:endParaRPr lang="en-US" dirty="0" smtClean="0"/>
          </a:p>
          <a:p>
            <a:pPr marL="0" indent="0" algn="just">
              <a:buNone/>
            </a:pPr>
            <a:r>
              <a:rPr lang="en-US" dirty="0" smtClean="0"/>
              <a:t>CBDRM </a:t>
            </a:r>
            <a:r>
              <a:rPr lang="en-US" dirty="0"/>
              <a:t>emerged as an alternative during the 1980s and 1990s. Over the past two decades it has become apparent that top-down approaches fail to address the needs of vulnerable communities, often ignoring local capacities and resources. </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179114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The top-down approach can increase vulnerabilities and </a:t>
            </a:r>
            <a:r>
              <a:rPr lang="en-US" dirty="0" smtClean="0"/>
              <a:t>weaken </a:t>
            </a:r>
            <a:r>
              <a:rPr lang="en-US" dirty="0"/>
              <a:t>the quality of life, security and </a:t>
            </a:r>
            <a:r>
              <a:rPr lang="en-US" dirty="0" smtClean="0"/>
              <a:t>strong. </a:t>
            </a:r>
            <a:r>
              <a:rPr lang="en-US" dirty="0"/>
              <a:t>The CBDRM approach emphasizes the active involvement of communities in </a:t>
            </a:r>
            <a:r>
              <a:rPr lang="en-US" dirty="0" smtClean="0"/>
              <a:t>all </a:t>
            </a:r>
            <a:r>
              <a:rPr lang="en-US" dirty="0"/>
              <a:t>phases of risk management.</a:t>
            </a:r>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2446418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buNone/>
            </a:pPr>
            <a:r>
              <a:rPr lang="en-US" dirty="0"/>
              <a:t>CBDRM is built upon the following </a:t>
            </a:r>
            <a:r>
              <a:rPr lang="en-US" dirty="0" smtClean="0"/>
              <a:t>principles:</a:t>
            </a:r>
          </a:p>
          <a:p>
            <a:pPr algn="just"/>
            <a:r>
              <a:rPr lang="en-US" dirty="0" smtClean="0"/>
              <a:t>CBDRM </a:t>
            </a:r>
            <a:r>
              <a:rPr lang="en-US" dirty="0"/>
              <a:t>contributes to addressing the root causes of vulnerabilities and transforming the structures that generate inequality and </a:t>
            </a:r>
            <a:r>
              <a:rPr lang="en-US" dirty="0" smtClean="0"/>
              <a:t>underdevelopment.</a:t>
            </a:r>
          </a:p>
          <a:p>
            <a:pPr algn="just"/>
            <a:r>
              <a:rPr lang="en-US" dirty="0" smtClean="0"/>
              <a:t>CBDRM </a:t>
            </a:r>
            <a:r>
              <a:rPr lang="en-US" dirty="0"/>
              <a:t>is a development approach. Recognizing the need for community action for disaster risk reduction in all development practice.</a:t>
            </a:r>
          </a:p>
          <a:p>
            <a:pPr algn="just"/>
            <a:r>
              <a:rPr lang="en-US" dirty="0"/>
              <a:t>Any efforts to reduce disaster risks should build upon a community’s knowledge and experience about hazards, vulnerabilities and disaster risk reduction. It will also be essential to recognize the importance of local customs, culture and materials while developing and implementing risk reduction programs. </a:t>
            </a:r>
          </a:p>
        </p:txBody>
      </p:sp>
      <p:sp>
        <p:nvSpPr>
          <p:cNvPr id="2" name="Title 1"/>
          <p:cNvSpPr>
            <a:spLocks noGrp="1"/>
          </p:cNvSpPr>
          <p:nvPr>
            <p:ph type="title"/>
          </p:nvPr>
        </p:nvSpPr>
        <p:spPr/>
        <p:txBody>
          <a:bodyPr/>
          <a:lstStyle/>
          <a:p>
            <a:r>
              <a:rPr lang="en-US" dirty="0" smtClean="0"/>
              <a:t>Principles of CBDRM</a:t>
            </a:r>
            <a:endParaRPr lang="en-US" dirty="0"/>
          </a:p>
        </p:txBody>
      </p:sp>
    </p:spTree>
    <p:extLst>
      <p:ext uri="{BB962C8B-B14F-4D97-AF65-F5344CB8AC3E}">
        <p14:creationId xmlns:p14="http://schemas.microsoft.com/office/powerpoint/2010/main" val="566925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457200" lvl="3" indent="-457200" algn="just">
              <a:buFont typeface="Arial" pitchFamily="34" charset="0"/>
              <a:buChar char="•"/>
            </a:pPr>
            <a:r>
              <a:rPr lang="en-US" sz="2400" dirty="0"/>
              <a:t>CBDRM requires a high level of coordination and cooperation amongst stakeholders e.g. among Government departments, NGOs, donors, vulnerable </a:t>
            </a:r>
            <a:r>
              <a:rPr lang="en-US" sz="2400" dirty="0" smtClean="0"/>
              <a:t>groups.</a:t>
            </a:r>
          </a:p>
          <a:p>
            <a:pPr marL="457200" lvl="3" indent="-457200" algn="just">
              <a:buFont typeface="Arial" pitchFamily="34" charset="0"/>
              <a:buChar char="•"/>
            </a:pPr>
            <a:r>
              <a:rPr lang="en-US" sz="2400" dirty="0"/>
              <a:t>CBDRM advocates and workers believe that they are accountable to the people first and foremost.</a:t>
            </a:r>
          </a:p>
          <a:p>
            <a:pPr marL="457200" lvl="3" indent="-457200" algn="just">
              <a:buFont typeface="Arial" pitchFamily="34" charset="0"/>
              <a:buChar char="•"/>
            </a:pPr>
            <a:r>
              <a:rPr lang="en-US" sz="2400" dirty="0"/>
              <a:t>CBDRM aims at achieving disaster risk reduction, sustainable development and poverty reduction, people empowerment and </a:t>
            </a:r>
            <a:r>
              <a:rPr lang="en-US" sz="2400" dirty="0" smtClean="0"/>
              <a:t>equity (justice). </a:t>
            </a:r>
            <a:r>
              <a:rPr lang="en-US" sz="2400" dirty="0"/>
              <a:t>CBDRM is envisioned as an integral component of sustainable development, since it helps in avoiding the negative impacts of disasters on development </a:t>
            </a:r>
            <a:r>
              <a:rPr lang="en-US" sz="2400" dirty="0" smtClean="0"/>
              <a:t>.</a:t>
            </a:r>
            <a:endParaRPr lang="en-US" sz="2400" dirty="0"/>
          </a:p>
          <a:p>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838014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buNone/>
            </a:pPr>
            <a:r>
              <a:rPr lang="en-US" dirty="0" smtClean="0"/>
              <a:t>	The CBDRM process is the whole process of assessment of community’s hazards, vulnerabilities, and capacities and planning and implementation of risk reduction activities, projects and programs with the full involvement of the community.</a:t>
            </a:r>
          </a:p>
          <a:p>
            <a:pPr algn="just">
              <a:buNone/>
            </a:pPr>
            <a:r>
              <a:rPr lang="en-US" dirty="0" smtClean="0"/>
              <a:t>	The CBDRM process has seven in order stages, which can be implemented before a disaster occurs or after one has happened to reduce future risks. Each stage grows out of the presiding stage and leads to further action. Together the sequence can build up a planning and implementation system, which can become a powerful disaster risk management tool. Following are the seven steps in the CBDRM Process:</a:t>
            </a:r>
          </a:p>
        </p:txBody>
      </p:sp>
      <p:sp>
        <p:nvSpPr>
          <p:cNvPr id="2" name="Title 1"/>
          <p:cNvSpPr>
            <a:spLocks noGrp="1"/>
          </p:cNvSpPr>
          <p:nvPr>
            <p:ph type="title"/>
          </p:nvPr>
        </p:nvSpPr>
        <p:spPr>
          <a:xfrm>
            <a:off x="381000" y="228600"/>
            <a:ext cx="8229600" cy="1143000"/>
          </a:xfrm>
        </p:spPr>
        <p:txBody>
          <a:bodyPr>
            <a:normAutofit fontScale="90000"/>
          </a:bodyPr>
          <a:lstStyle/>
          <a:p>
            <a:r>
              <a:rPr lang="en-US" b="1" dirty="0" smtClean="0"/>
              <a:t/>
            </a:r>
            <a:br>
              <a:rPr lang="en-US" b="1" dirty="0" smtClean="0"/>
            </a:br>
            <a:r>
              <a:rPr lang="en-US" b="1" dirty="0"/>
              <a:t/>
            </a:r>
            <a:br>
              <a:rPr lang="en-US" b="1" dirty="0"/>
            </a:br>
            <a:r>
              <a:rPr lang="en-US" b="1" dirty="0" smtClean="0"/>
              <a:t>Processes </a:t>
            </a:r>
            <a:r>
              <a:rPr lang="en-US" b="1" dirty="0"/>
              <a:t>of CBDRM</a:t>
            </a:r>
            <a:r>
              <a:rPr lang="en-US" dirty="0"/>
              <a:t/>
            </a:r>
            <a:br>
              <a:rPr lang="en-US" dirty="0"/>
            </a:br>
            <a:r>
              <a:rPr lang="en-US" b="1" dirty="0"/>
              <a:t> </a:t>
            </a:r>
            <a:r>
              <a:rPr lang="en-US" dirty="0"/>
              <a:t/>
            </a:r>
            <a:br>
              <a:rPr lang="en-US" dirty="0"/>
            </a:br>
            <a:endParaRPr lang="en-US" dirty="0"/>
          </a:p>
        </p:txBody>
      </p:sp>
    </p:spTree>
    <p:extLst>
      <p:ext uri="{BB962C8B-B14F-4D97-AF65-F5344CB8AC3E}">
        <p14:creationId xmlns:p14="http://schemas.microsoft.com/office/powerpoint/2010/main" val="3912131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buNone/>
            </a:pPr>
            <a:r>
              <a:rPr lang="en-US" dirty="0" smtClean="0"/>
              <a:t>	a. 	Selecting the Community</a:t>
            </a:r>
          </a:p>
          <a:p>
            <a:pPr algn="just">
              <a:buNone/>
            </a:pPr>
            <a:r>
              <a:rPr lang="en-US" dirty="0" smtClean="0"/>
              <a:t>	b. Rapport Building and Understanding the 	Community</a:t>
            </a:r>
          </a:p>
          <a:p>
            <a:pPr algn="just">
              <a:buNone/>
            </a:pPr>
            <a:r>
              <a:rPr lang="en-US" dirty="0" smtClean="0"/>
              <a:t>	c. Community Based Participatory Disaster 	Risk Assessment</a:t>
            </a:r>
          </a:p>
          <a:p>
            <a:pPr algn="just">
              <a:buNone/>
            </a:pPr>
            <a:r>
              <a:rPr lang="en-US" dirty="0" smtClean="0"/>
              <a:t>	d.	Community Based Disaster Risk 	Management Planning</a:t>
            </a:r>
          </a:p>
          <a:p>
            <a:pPr algn="just">
              <a:buNone/>
            </a:pPr>
            <a:r>
              <a:rPr lang="en-US" dirty="0" smtClean="0"/>
              <a:t>	e. Capacity Building of Community Based 	Disaster Management Organizations</a:t>
            </a:r>
          </a:p>
          <a:p>
            <a:pPr algn="just">
              <a:buNone/>
            </a:pPr>
            <a:r>
              <a:rPr lang="en-US" dirty="0" smtClean="0"/>
              <a:t>	f. 	Community Managed Implementation</a:t>
            </a:r>
          </a:p>
          <a:p>
            <a:pPr algn="just">
              <a:buNone/>
            </a:pPr>
            <a:r>
              <a:rPr lang="en-US" dirty="0" smtClean="0"/>
              <a:t>	g.  Participatory Monitoring and Evaluation</a:t>
            </a:r>
            <a:endParaRPr lang="en-US" dirty="0"/>
          </a:p>
        </p:txBody>
      </p:sp>
      <p:sp>
        <p:nvSpPr>
          <p:cNvPr id="3" name="Title 2"/>
          <p:cNvSpPr>
            <a:spLocks noGrp="1"/>
          </p:cNvSpPr>
          <p:nvPr>
            <p:ph type="title"/>
          </p:nvPr>
        </p:nvSpPr>
        <p:spPr/>
        <p:txBody>
          <a:bodyPr/>
          <a:lstStyle/>
          <a:p>
            <a:pPr algn="ctr"/>
            <a:r>
              <a:rPr lang="en-US" dirty="0" smtClean="0"/>
              <a:t>…Contd.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pPr algn="ctr"/>
            <a:r>
              <a:rPr lang="en-US" dirty="0" smtClean="0"/>
              <a:t>The stages in the DRR process are given in the figure below:</a:t>
            </a:r>
            <a:endParaRPr lang="en-US" dirty="0"/>
          </a:p>
        </p:txBody>
      </p:sp>
      <p:sp>
        <p:nvSpPr>
          <p:cNvPr id="6" name="TextBox 5"/>
          <p:cNvSpPr txBox="1"/>
          <p:nvPr/>
        </p:nvSpPr>
        <p:spPr>
          <a:xfrm>
            <a:off x="5638800" y="4495800"/>
            <a:ext cx="838200" cy="577081"/>
          </a:xfrm>
          <a:prstGeom prst="rect">
            <a:avLst/>
          </a:prstGeom>
          <a:noFill/>
        </p:spPr>
        <p:txBody>
          <a:bodyPr wrap="square" rtlCol="0">
            <a:spAutoFit/>
          </a:bodyPr>
          <a:lstStyle/>
          <a:p>
            <a:r>
              <a:rPr lang="en-US" sz="1050" dirty="0" smtClean="0"/>
              <a:t>CBDM Planning</a:t>
            </a:r>
          </a:p>
          <a:p>
            <a:r>
              <a:rPr lang="en-US" sz="1050" dirty="0" smtClean="0"/>
              <a:t>(d) </a:t>
            </a:r>
            <a:endParaRPr lang="en-US" sz="1050" dirty="0"/>
          </a:p>
        </p:txBody>
      </p:sp>
      <p:sp>
        <p:nvSpPr>
          <p:cNvPr id="7" name="TextBox 6"/>
          <p:cNvSpPr txBox="1"/>
          <p:nvPr/>
        </p:nvSpPr>
        <p:spPr>
          <a:xfrm>
            <a:off x="4191000" y="5334000"/>
            <a:ext cx="762000" cy="577081"/>
          </a:xfrm>
          <a:prstGeom prst="rect">
            <a:avLst/>
          </a:prstGeom>
          <a:noFill/>
        </p:spPr>
        <p:txBody>
          <a:bodyPr wrap="square" rtlCol="0">
            <a:spAutoFit/>
          </a:bodyPr>
          <a:lstStyle/>
          <a:p>
            <a:r>
              <a:rPr lang="en-US" sz="1050" dirty="0" smtClean="0"/>
              <a:t>Capacity Building</a:t>
            </a:r>
          </a:p>
          <a:p>
            <a:r>
              <a:rPr lang="en-US" sz="1050" dirty="0" smtClean="0"/>
              <a:t>(e)</a:t>
            </a:r>
            <a:endParaRPr lang="en-US" sz="105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487</TotalTime>
  <Words>574</Words>
  <Application>Microsoft Office PowerPoint</Application>
  <PresentationFormat>On-screen Show (4:3)</PresentationFormat>
  <Paragraphs>94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Importance &amp; Process of CBDRM</vt:lpstr>
      <vt:lpstr>Introduction</vt:lpstr>
      <vt:lpstr>…Contd.</vt:lpstr>
      <vt:lpstr>…Contd.</vt:lpstr>
      <vt:lpstr>Principles of CBDRM</vt:lpstr>
      <vt:lpstr>…Contd.</vt:lpstr>
      <vt:lpstr>  Processes of CBDRM   </vt:lpstr>
      <vt:lpstr>…Contd.</vt:lpstr>
      <vt:lpstr>The stages in the DRR process are given in the figure below:</vt:lpstr>
      <vt:lpstr>a. Selecting the community</vt:lpstr>
      <vt:lpstr>…Contd.</vt:lpstr>
      <vt:lpstr>…Contd.</vt:lpstr>
      <vt:lpstr>b. Rapport Building and Understanding</vt:lpstr>
      <vt:lpstr>…Contd. </vt:lpstr>
      <vt:lpstr>…Contd.</vt:lpstr>
      <vt:lpstr>…Contd.</vt:lpstr>
      <vt:lpstr> C. Community Based Participatory Disaster Risk Assessment (CBPDRA)  </vt:lpstr>
      <vt:lpstr>D. Community Based Disaster Risk Management Planning (CBDRMP)</vt:lpstr>
      <vt:lpstr> E. Capacity Building of CBDRM Organizations </vt:lpstr>
      <vt:lpstr>…Contd.</vt:lpstr>
      <vt:lpstr>f. Community Managed Implementation.</vt:lpstr>
      <vt:lpstr>…Contd.</vt:lpstr>
      <vt:lpstr>g. Participatory Community Monitoring and Evaluation (PCME)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CBDRM</dc:title>
  <dc:creator>Ibrar</dc:creator>
  <cp:lastModifiedBy>ibrar</cp:lastModifiedBy>
  <cp:revision>78</cp:revision>
  <dcterms:created xsi:type="dcterms:W3CDTF">2013-03-05T18:29:26Z</dcterms:created>
  <dcterms:modified xsi:type="dcterms:W3CDTF">2017-04-27T03:29:07Z</dcterms:modified>
</cp:coreProperties>
</file>